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inda" initials="M"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7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5-05T23:35:45.938" idx="1">
    <p:pos x="3150" y="1359"/>
    <p:text>For over 20 years</p:text>
  </p:cm>
  <p:cm authorId="0" dt="2013-05-05T23:38:44.952" idx="3">
    <p:pos x="4788" y="1818"/>
    <p:text>This is a list of people whose positions all relate to domestic violence.
It ranges from the medical field, legal field, administrative services, pyschologist most likely, and survivors of domestice violence.  
I can now reword this list if necessary.</p:text>
  </p:cm>
  <p:cm authorId="0" dt="2013-05-05T23:42:48.204" idx="4">
    <p:pos x="4365" y="2511"/>
    <p:text>They want to make sure victims of domestic violence receive health related services.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3-05-05T23:45:02.950" idx="5">
    <p:pos x="3501" y="1377"/>
    <p:text>I can say this near the end</p:text>
  </p:cm>
  <p:cm authorId="0" dt="2013-05-05T23:46:46.832" idx="6">
    <p:pos x="4680" y="1224"/>
    <p:text>I can start with the name of the center first.</p:text>
  </p:cm>
  <p:cm authorId="0" dt="2013-05-05T23:48:13.866" idx="7">
    <p:pos x="3969" y="2376"/>
    <p:text>I can explain how the center does this and then list the groups of people they help.</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3-05-05T23:58:54.949" idx="9">
    <p:pos x="4632" y="1131"/>
    <p:text>Notice how I didn't use the entire sentence.</p:text>
  </p:cm>
  <p:cm authorId="0" dt="2013-05-06T00:01:41.165" idx="10">
    <p:pos x="5049" y="1260"/>
    <p:text/>
  </p:cm>
  <p:cm authorId="0" dt="2013-05-06T00:03:16.061" idx="11">
    <p:pos x="5040" y="1260"/>
    <p:text>I do not want to reword the adjectives they used to describe the components of their program.  Also, I would have trouble rewording the components themselves.</p:tex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5F11CCD9-7F05-45B9-AB91-4D721E622122}" type="datetimeFigureOut">
              <a:rPr lang="en-US" smtClean="0"/>
              <a:t>5/6/2013</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24FE291F-737A-4713-B9C2-CA9EED6524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11CCD9-7F05-45B9-AB91-4D721E622122}"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E291F-737A-4713-B9C2-CA9EED6524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11CCD9-7F05-45B9-AB91-4D721E622122}"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E291F-737A-4713-B9C2-CA9EED6524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11CCD9-7F05-45B9-AB91-4D721E622122}"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E291F-737A-4713-B9C2-CA9EED6524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11CCD9-7F05-45B9-AB91-4D721E622122}"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E291F-737A-4713-B9C2-CA9EED6524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F11CCD9-7F05-45B9-AB91-4D721E622122}" type="datetimeFigureOut">
              <a:rPr lang="en-US" smtClean="0"/>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E291F-737A-4713-B9C2-CA9EED652465}"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F11CCD9-7F05-45B9-AB91-4D721E622122}" type="datetimeFigureOut">
              <a:rPr lang="en-US" smtClean="0"/>
              <a:t>5/6/2013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E291F-737A-4713-B9C2-CA9EED652465}"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11CCD9-7F05-45B9-AB91-4D721E622122}" type="datetimeFigureOut">
              <a:rPr lang="en-US" smtClean="0"/>
              <a:t>5/6/2013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E291F-737A-4713-B9C2-CA9EED6524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11CCD9-7F05-45B9-AB91-4D721E622122}" type="datetimeFigureOut">
              <a:rPr lang="en-US" smtClean="0"/>
              <a:t>5/6/2013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E291F-737A-4713-B9C2-CA9EED6524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5F11CCD9-7F05-45B9-AB91-4D721E622122}" type="datetimeFigureOut">
              <a:rPr lang="en-US" smtClean="0"/>
              <a:t>5/6/2013</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24FE291F-737A-4713-B9C2-CA9EED6524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5F11CCD9-7F05-45B9-AB91-4D721E622122}" type="datetimeFigureOut">
              <a:rPr lang="en-US" smtClean="0"/>
              <a:t>5/6/2013</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24FE291F-737A-4713-B9C2-CA9EED6524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5F11CCD9-7F05-45B9-AB91-4D721E622122}" type="datetimeFigureOut">
              <a:rPr lang="en-US" smtClean="0"/>
              <a:t>5/6/2013</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24FE291F-737A-4713-B9C2-CA9EED65246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salston252@weebl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0"/>
            <a:ext cx="7772400" cy="1371600"/>
          </a:xfrm>
        </p:spPr>
        <p:txBody>
          <a:bodyPr>
            <a:normAutofit fontScale="90000"/>
          </a:bodyPr>
          <a:lstStyle/>
          <a:p>
            <a:r>
              <a:rPr lang="en-US" b="1" dirty="0" smtClean="0"/>
              <a:t>Paraphrasing</a:t>
            </a:r>
            <a:br>
              <a:rPr lang="en-US" b="1" dirty="0" smtClean="0"/>
            </a:br>
            <a:r>
              <a:rPr lang="en-US" b="1" dirty="0" smtClean="0"/>
              <a:t>Directly Quoting</a:t>
            </a:r>
            <a:br>
              <a:rPr lang="en-US" b="1" dirty="0" smtClean="0"/>
            </a:br>
            <a:r>
              <a:rPr lang="en-US" b="1" dirty="0" smtClean="0"/>
              <a:t>Avoiding Plagiarism </a:t>
            </a:r>
            <a:endParaRPr lang="en-US" b="1" dirty="0"/>
          </a:p>
        </p:txBody>
      </p:sp>
      <p:sp>
        <p:nvSpPr>
          <p:cNvPr id="3" name="Subtitle 2"/>
          <p:cNvSpPr>
            <a:spLocks noGrp="1"/>
          </p:cNvSpPr>
          <p:nvPr>
            <p:ph type="subTitle" idx="1"/>
          </p:nvPr>
        </p:nvSpPr>
        <p:spPr>
          <a:xfrm>
            <a:off x="533400" y="3124200"/>
            <a:ext cx="8001000" cy="3048000"/>
          </a:xfrm>
        </p:spPr>
        <p:txBody>
          <a:bodyPr/>
          <a:lstStyle/>
          <a:p>
            <a:r>
              <a:rPr lang="en-US" sz="3000" b="1" dirty="0" smtClean="0">
                <a:latin typeface="Georgia" pitchFamily="18" charset="0"/>
              </a:rPr>
              <a:t>Turn in homework</a:t>
            </a:r>
          </a:p>
          <a:p>
            <a:r>
              <a:rPr lang="en-US" sz="3000" b="1" dirty="0" smtClean="0">
                <a:latin typeface="Georgia" pitchFamily="18" charset="0"/>
              </a:rPr>
              <a:t>Go to </a:t>
            </a:r>
            <a:r>
              <a:rPr lang="en-US" sz="3000" b="1" dirty="0" smtClean="0">
                <a:latin typeface="Georgia" pitchFamily="18" charset="0"/>
                <a:hlinkClick r:id="rId2"/>
              </a:rPr>
              <a:t>msalston252@weebly.com</a:t>
            </a:r>
            <a:endParaRPr lang="en-US" sz="3000" b="1" dirty="0" smtClean="0">
              <a:latin typeface="Georgia" pitchFamily="18" charset="0"/>
            </a:endParaRPr>
          </a:p>
          <a:p>
            <a:r>
              <a:rPr lang="en-US" sz="3000" b="1" dirty="0" smtClean="0">
                <a:latin typeface="Georgia" pitchFamily="18" charset="0"/>
              </a:rPr>
              <a:t>Open Paraphrasing PowerPoint</a:t>
            </a:r>
          </a:p>
          <a:p>
            <a:endParaRPr lang="en-US" dirty="0"/>
          </a:p>
        </p:txBody>
      </p:sp>
    </p:spTree>
    <p:extLst>
      <p:ext uri="{BB962C8B-B14F-4D97-AF65-F5344CB8AC3E}">
        <p14:creationId xmlns:p14="http://schemas.microsoft.com/office/powerpoint/2010/main" val="4029510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706418"/>
          </a:xfrm>
        </p:spPr>
        <p:txBody>
          <a:bodyPr>
            <a:normAutofit fontScale="90000"/>
          </a:bodyPr>
          <a:lstStyle/>
          <a:p>
            <a:r>
              <a:rPr lang="en-US" b="1" u="sng" dirty="0" smtClean="0"/>
              <a:t>Direct Quote</a:t>
            </a:r>
            <a:endParaRPr lang="en-US" b="1" u="sng" dirty="0"/>
          </a:p>
        </p:txBody>
      </p:sp>
      <p:sp>
        <p:nvSpPr>
          <p:cNvPr id="3" name="Content Placeholder 2"/>
          <p:cNvSpPr>
            <a:spLocks noGrp="1"/>
          </p:cNvSpPr>
          <p:nvPr>
            <p:ph idx="1"/>
          </p:nvPr>
        </p:nvSpPr>
        <p:spPr>
          <a:xfrm>
            <a:off x="914400" y="1600200"/>
            <a:ext cx="7315200" cy="4419600"/>
          </a:xfrm>
        </p:spPr>
        <p:txBody>
          <a:bodyPr/>
          <a:lstStyle/>
          <a:p>
            <a:r>
              <a:rPr lang="en-US" dirty="0" smtClean="0"/>
              <a:t>The Family Violence Prevention Fund provides “groundbreaking </a:t>
            </a:r>
            <a:r>
              <a:rPr lang="en-US" dirty="0"/>
              <a:t>model professional, education and response programs, cutting-edge advocacy and sophisticated technical assistance</a:t>
            </a:r>
            <a:r>
              <a:rPr lang="en-US" dirty="0" smtClean="0"/>
              <a:t>.”</a:t>
            </a:r>
            <a:endParaRPr lang="en-US" dirty="0"/>
          </a:p>
        </p:txBody>
      </p:sp>
    </p:spTree>
    <p:extLst>
      <p:ext uri="{BB962C8B-B14F-4D97-AF65-F5344CB8AC3E}">
        <p14:creationId xmlns:p14="http://schemas.microsoft.com/office/powerpoint/2010/main" val="4291574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391400" cy="1676400"/>
          </a:xfrm>
        </p:spPr>
        <p:txBody>
          <a:bodyPr>
            <a:noAutofit/>
          </a:bodyPr>
          <a:lstStyle/>
          <a:p>
            <a:r>
              <a:rPr lang="en-US" sz="2000" b="1" u="sng" dirty="0" smtClean="0"/>
              <a:t>Practice</a:t>
            </a:r>
            <a:br>
              <a:rPr lang="en-US" sz="2000" b="1" u="sng" dirty="0" smtClean="0"/>
            </a:br>
            <a:r>
              <a:rPr lang="en-US" sz="2000" b="1" u="sng" dirty="0" smtClean="0"/>
              <a:t>Directions: Open a word document and save it as </a:t>
            </a:r>
            <a:r>
              <a:rPr lang="en-US" sz="2000" b="1" u="sng" dirty="0" err="1" smtClean="0"/>
              <a:t>ParaphrasingAB_Name</a:t>
            </a:r>
            <a:r>
              <a:rPr lang="en-US" sz="2000" b="1" u="sng" dirty="0" smtClean="0"/>
              <a:t>.</a:t>
            </a:r>
            <a:br>
              <a:rPr lang="en-US" sz="2000" b="1" u="sng" dirty="0" smtClean="0"/>
            </a:br>
            <a:r>
              <a:rPr lang="en-US" sz="2000" b="1" u="sng" dirty="0" smtClean="0"/>
              <a:t>Choose one sentence to paraphrase from this paragraph.</a:t>
            </a:r>
            <a:br>
              <a:rPr lang="en-US" sz="2000" b="1" u="sng" dirty="0" smtClean="0"/>
            </a:br>
            <a:r>
              <a:rPr lang="en-US" sz="2000" b="1" u="sng" dirty="0" smtClean="0"/>
              <a:t>Choose one part of the paragraph to place in direct quotes.</a:t>
            </a:r>
            <a:r>
              <a:rPr lang="en-US" sz="2200" b="1" u="sng" dirty="0" smtClean="0"/>
              <a:t/>
            </a:r>
            <a:br>
              <a:rPr lang="en-US" sz="2200" b="1" u="sng" dirty="0" smtClean="0"/>
            </a:br>
            <a:endParaRPr lang="en-US" sz="2200" b="1" u="sng" dirty="0"/>
          </a:p>
        </p:txBody>
      </p:sp>
      <p:sp>
        <p:nvSpPr>
          <p:cNvPr id="3" name="Content Placeholder 2"/>
          <p:cNvSpPr>
            <a:spLocks noGrp="1"/>
          </p:cNvSpPr>
          <p:nvPr>
            <p:ph idx="1"/>
          </p:nvPr>
        </p:nvSpPr>
        <p:spPr>
          <a:xfrm>
            <a:off x="914400" y="2514600"/>
            <a:ext cx="7162800" cy="3581400"/>
          </a:xfrm>
        </p:spPr>
        <p:txBody>
          <a:bodyPr>
            <a:normAutofit fontScale="92500" lnSpcReduction="20000"/>
          </a:bodyPr>
          <a:lstStyle/>
          <a:p>
            <a:pPr marL="0" indent="0">
              <a:buNone/>
            </a:pPr>
            <a:r>
              <a:rPr lang="en-US" b="1" u="sng" dirty="0" smtClean="0"/>
              <a:t>Enhancing </a:t>
            </a:r>
            <a:r>
              <a:rPr lang="en-US" b="1" u="sng" dirty="0"/>
              <a:t>Patient Safety and Increasing Access to Health Care </a:t>
            </a:r>
            <a:r>
              <a:rPr lang="en-US" b="1" u="sng" dirty="0" smtClean="0"/>
              <a:t>Services</a:t>
            </a:r>
          </a:p>
          <a:p>
            <a:pPr marL="0" indent="0">
              <a:buNone/>
            </a:pPr>
            <a:endParaRPr lang="en-US" u="sng" dirty="0"/>
          </a:p>
          <a:p>
            <a:r>
              <a:rPr lang="en-US" dirty="0"/>
              <a:t>For some victims of domestic violence calling the police invokes retribution by their batterers. Criminal justice intervention is not always the best or safest response for victims who may fear that law enforcement reports made by medical personnel will place them in greater danger. Consequently, domestic violence victims may have no choice but to withhold information from their health care providers regarding the origin of their injuries, or avoid seeking medical attention entirely.</a:t>
            </a:r>
          </a:p>
        </p:txBody>
      </p:sp>
    </p:spTree>
    <p:extLst>
      <p:ext uri="{BB962C8B-B14F-4D97-AF65-F5344CB8AC3E}">
        <p14:creationId xmlns:p14="http://schemas.microsoft.com/office/powerpoint/2010/main" val="4005697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1163617"/>
          </a:xfrm>
        </p:spPr>
        <p:txBody>
          <a:bodyPr>
            <a:normAutofit/>
          </a:bodyPr>
          <a:lstStyle/>
          <a:p>
            <a:r>
              <a:rPr lang="en-US" sz="3000" b="1" u="sng" dirty="0" smtClean="0"/>
              <a:t>Afterwards, move on to your AB.</a:t>
            </a:r>
            <a:br>
              <a:rPr lang="en-US" sz="3000" b="1" u="sng" dirty="0" smtClean="0"/>
            </a:br>
            <a:r>
              <a:rPr lang="en-US" sz="3000" b="1" u="sng" dirty="0" smtClean="0"/>
              <a:t>Final </a:t>
            </a:r>
            <a:r>
              <a:rPr lang="en-US" sz="3000" b="1" u="sng" dirty="0" smtClean="0"/>
              <a:t>Grade Today</a:t>
            </a:r>
            <a:endParaRPr lang="en-US" sz="3000" b="1" u="sng" dirty="0"/>
          </a:p>
        </p:txBody>
      </p:sp>
      <p:sp>
        <p:nvSpPr>
          <p:cNvPr id="3" name="Content Placeholder 2"/>
          <p:cNvSpPr>
            <a:spLocks noGrp="1"/>
          </p:cNvSpPr>
          <p:nvPr>
            <p:ph idx="1"/>
          </p:nvPr>
        </p:nvSpPr>
        <p:spPr>
          <a:xfrm>
            <a:off x="1143000" y="1676400"/>
            <a:ext cx="6858000" cy="4267200"/>
          </a:xfrm>
        </p:spPr>
        <p:txBody>
          <a:bodyPr>
            <a:normAutofit fontScale="92500" lnSpcReduction="20000"/>
          </a:bodyPr>
          <a:lstStyle/>
          <a:p>
            <a:pPr marL="0" indent="0">
              <a:buNone/>
            </a:pPr>
            <a:endParaRPr lang="en-US" dirty="0" smtClean="0"/>
          </a:p>
          <a:p>
            <a:r>
              <a:rPr lang="en-US" dirty="0" smtClean="0"/>
              <a:t>You </a:t>
            </a:r>
            <a:r>
              <a:rPr lang="en-US" dirty="0" smtClean="0"/>
              <a:t>must find one reliable </a:t>
            </a:r>
            <a:r>
              <a:rPr lang="en-US" dirty="0" smtClean="0"/>
              <a:t>source relating to your topic.</a:t>
            </a:r>
            <a:endParaRPr lang="en-US" dirty="0" smtClean="0"/>
          </a:p>
          <a:p>
            <a:r>
              <a:rPr lang="en-US" dirty="0" smtClean="0"/>
              <a:t>You must read and skim your source for important information.</a:t>
            </a:r>
          </a:p>
          <a:p>
            <a:r>
              <a:rPr lang="en-US" dirty="0" smtClean="0"/>
              <a:t>You must provide a 2-3 sentence summary on your source.</a:t>
            </a:r>
          </a:p>
          <a:p>
            <a:r>
              <a:rPr lang="en-US" dirty="0" smtClean="0"/>
              <a:t>You must provide 2 paraphrased examples.</a:t>
            </a:r>
          </a:p>
          <a:p>
            <a:r>
              <a:rPr lang="en-US" dirty="0" smtClean="0"/>
              <a:t>You must provide 2 direct quotes.</a:t>
            </a:r>
          </a:p>
          <a:p>
            <a:r>
              <a:rPr lang="en-US" dirty="0" smtClean="0"/>
              <a:t>Copy the link.</a:t>
            </a:r>
          </a:p>
          <a:p>
            <a:r>
              <a:rPr lang="en-US" dirty="0" smtClean="0"/>
              <a:t>Submit </a:t>
            </a:r>
            <a:r>
              <a:rPr lang="en-US" smtClean="0"/>
              <a:t>it </a:t>
            </a:r>
            <a:r>
              <a:rPr lang="en-US" smtClean="0"/>
              <a:t>to my website.</a:t>
            </a:r>
            <a:endParaRPr lang="en-US" dirty="0" smtClean="0"/>
          </a:p>
          <a:p>
            <a:r>
              <a:rPr lang="en-US" dirty="0" smtClean="0"/>
              <a:t>If you finish early, continue to another source.</a:t>
            </a:r>
          </a:p>
          <a:p>
            <a:r>
              <a:rPr lang="en-US" dirty="0" smtClean="0"/>
              <a:t>If you’ve been struggling, work on brainstorming. </a:t>
            </a:r>
          </a:p>
          <a:p>
            <a:endParaRPr lang="en-US" dirty="0"/>
          </a:p>
          <a:p>
            <a:pPr marL="0" indent="0">
              <a:buNone/>
            </a:pPr>
            <a:endParaRPr lang="en-US" dirty="0"/>
          </a:p>
        </p:txBody>
      </p:sp>
    </p:spTree>
    <p:extLst>
      <p:ext uri="{BB962C8B-B14F-4D97-AF65-F5344CB8AC3E}">
        <p14:creationId xmlns:p14="http://schemas.microsoft.com/office/powerpoint/2010/main" val="1886547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706418"/>
          </a:xfrm>
        </p:spPr>
        <p:txBody>
          <a:bodyPr>
            <a:normAutofit/>
          </a:bodyPr>
          <a:lstStyle/>
          <a:p>
            <a:r>
              <a:rPr lang="en-US" sz="3300" b="1" u="sng" dirty="0" smtClean="0"/>
              <a:t>Paraphrasing Tips</a:t>
            </a:r>
            <a:endParaRPr lang="en-US" sz="3300" b="1" u="sng" dirty="0"/>
          </a:p>
        </p:txBody>
      </p:sp>
      <p:sp>
        <p:nvSpPr>
          <p:cNvPr id="3" name="Content Placeholder 2"/>
          <p:cNvSpPr>
            <a:spLocks noGrp="1"/>
          </p:cNvSpPr>
          <p:nvPr>
            <p:ph idx="1"/>
          </p:nvPr>
        </p:nvSpPr>
        <p:spPr>
          <a:xfrm>
            <a:off x="838200" y="1371601"/>
            <a:ext cx="7239000" cy="4343400"/>
          </a:xfrm>
        </p:spPr>
        <p:txBody>
          <a:bodyPr/>
          <a:lstStyle/>
          <a:p>
            <a:r>
              <a:rPr lang="en-US" dirty="0" smtClean="0"/>
              <a:t>Reread the passage to make sure you understand it.</a:t>
            </a:r>
          </a:p>
          <a:p>
            <a:r>
              <a:rPr lang="en-US" dirty="0" smtClean="0"/>
              <a:t>Circle and/or note the key words.</a:t>
            </a:r>
          </a:p>
          <a:p>
            <a:r>
              <a:rPr lang="en-US" dirty="0" smtClean="0"/>
              <a:t>Put the main idea in your own words.</a:t>
            </a:r>
          </a:p>
          <a:p>
            <a:r>
              <a:rPr lang="en-US" dirty="0" smtClean="0"/>
              <a:t>Change the sentence structure.</a:t>
            </a:r>
          </a:p>
          <a:p>
            <a:r>
              <a:rPr lang="en-US" dirty="0" smtClean="0"/>
              <a:t>Use synonyms for key words.</a:t>
            </a:r>
          </a:p>
          <a:p>
            <a:r>
              <a:rPr lang="en-US" dirty="0" smtClean="0"/>
              <a:t>Do not read from the source, while writing it down.  Look away or turn it over.</a:t>
            </a:r>
          </a:p>
          <a:p>
            <a:pPr marL="0" indent="0">
              <a:buNone/>
            </a:pPr>
            <a:endParaRPr lang="en-US" dirty="0" smtClean="0"/>
          </a:p>
          <a:p>
            <a:pPr marL="0" indent="0">
              <a:buNone/>
            </a:pPr>
            <a:r>
              <a:rPr lang="en-US" dirty="0" smtClean="0"/>
              <a:t>WARNING: Paraphrasing takes time</a:t>
            </a:r>
            <a:endParaRPr lang="en-US" dirty="0"/>
          </a:p>
        </p:txBody>
      </p:sp>
    </p:spTree>
    <p:extLst>
      <p:ext uri="{BB962C8B-B14F-4D97-AF65-F5344CB8AC3E}">
        <p14:creationId xmlns:p14="http://schemas.microsoft.com/office/powerpoint/2010/main" val="4088259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782618"/>
          </a:xfrm>
        </p:spPr>
        <p:txBody>
          <a:bodyPr/>
          <a:lstStyle/>
          <a:p>
            <a:r>
              <a:rPr lang="en-US" b="1" u="sng" dirty="0" smtClean="0"/>
              <a:t>Direct Quoting Tips</a:t>
            </a:r>
            <a:endParaRPr lang="en-US" b="1" u="sng" dirty="0"/>
          </a:p>
        </p:txBody>
      </p:sp>
      <p:sp>
        <p:nvSpPr>
          <p:cNvPr id="3" name="Content Placeholder 2"/>
          <p:cNvSpPr>
            <a:spLocks noGrp="1"/>
          </p:cNvSpPr>
          <p:nvPr>
            <p:ph idx="1"/>
          </p:nvPr>
        </p:nvSpPr>
        <p:spPr>
          <a:xfrm>
            <a:off x="990600" y="1600200"/>
            <a:ext cx="7086600" cy="4122869"/>
          </a:xfrm>
        </p:spPr>
        <p:txBody>
          <a:bodyPr>
            <a:normAutofit/>
          </a:bodyPr>
          <a:lstStyle/>
          <a:p>
            <a:r>
              <a:rPr lang="en-US" sz="2100" dirty="0" smtClean="0"/>
              <a:t>Quote statements that are too powerful to paraphrase.</a:t>
            </a:r>
          </a:p>
          <a:p>
            <a:r>
              <a:rPr lang="en-US" sz="2100" dirty="0" smtClean="0"/>
              <a:t>Quote unique terminology.</a:t>
            </a:r>
          </a:p>
          <a:p>
            <a:r>
              <a:rPr lang="en-US" sz="2100" dirty="0" smtClean="0"/>
              <a:t>Explain your direct quotes afterwards.</a:t>
            </a:r>
          </a:p>
          <a:p>
            <a:pPr marL="0" indent="0">
              <a:buNone/>
            </a:pPr>
            <a:endParaRPr lang="en-US" sz="2100" dirty="0" smtClean="0"/>
          </a:p>
          <a:p>
            <a:r>
              <a:rPr lang="en-US" sz="2100" dirty="0" smtClean="0"/>
              <a:t>Never let a quote float!  Always start by citing your source.</a:t>
            </a:r>
          </a:p>
          <a:p>
            <a:pPr lvl="1"/>
            <a:r>
              <a:rPr lang="en-US" sz="2100" dirty="0" smtClean="0"/>
              <a:t>According to _____________ (direct quote)</a:t>
            </a:r>
          </a:p>
          <a:p>
            <a:pPr lvl="1"/>
            <a:r>
              <a:rPr lang="en-US" sz="2100" dirty="0" smtClean="0"/>
              <a:t>_______argues/asserts/claims/suggests/states (direct quote)</a:t>
            </a:r>
            <a:endParaRPr lang="en-US" sz="2100" dirty="0"/>
          </a:p>
        </p:txBody>
      </p:sp>
    </p:spTree>
    <p:extLst>
      <p:ext uri="{BB962C8B-B14F-4D97-AF65-F5344CB8AC3E}">
        <p14:creationId xmlns:p14="http://schemas.microsoft.com/office/powerpoint/2010/main" val="3706373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477818"/>
          </a:xfrm>
        </p:spPr>
        <p:txBody>
          <a:bodyPr>
            <a:normAutofit fontScale="90000"/>
          </a:bodyPr>
          <a:lstStyle/>
          <a:p>
            <a:r>
              <a:rPr lang="en-US" dirty="0" smtClean="0"/>
              <a:t>Paraphrase example 1</a:t>
            </a:r>
            <a:endParaRPr lang="en-US" dirty="0"/>
          </a:p>
        </p:txBody>
      </p:sp>
      <p:sp>
        <p:nvSpPr>
          <p:cNvPr id="3" name="Content Placeholder 2"/>
          <p:cNvSpPr>
            <a:spLocks noGrp="1"/>
          </p:cNvSpPr>
          <p:nvPr>
            <p:ph idx="1"/>
          </p:nvPr>
        </p:nvSpPr>
        <p:spPr>
          <a:xfrm>
            <a:off x="990600" y="1447800"/>
            <a:ext cx="7315200" cy="4724399"/>
          </a:xfrm>
        </p:spPr>
        <p:txBody>
          <a:bodyPr>
            <a:normAutofit fontScale="85000" lnSpcReduction="10000"/>
          </a:bodyPr>
          <a:lstStyle/>
          <a:p>
            <a:pPr marL="0" indent="0">
              <a:buNone/>
            </a:pPr>
            <a:endParaRPr lang="en-US" dirty="0"/>
          </a:p>
          <a:p>
            <a:pPr marL="0" indent="0">
              <a:buNone/>
            </a:pPr>
            <a:r>
              <a:rPr lang="en-US" b="1" u="sng" dirty="0" smtClean="0"/>
              <a:t>About </a:t>
            </a:r>
            <a:r>
              <a:rPr lang="en-US" b="1" u="sng" dirty="0"/>
              <a:t>the National Health Resource Center on Domestic </a:t>
            </a:r>
            <a:r>
              <a:rPr lang="en-US" b="1" u="sng" dirty="0" smtClean="0"/>
              <a:t>Violence</a:t>
            </a:r>
          </a:p>
          <a:p>
            <a:pPr marL="0" indent="0">
              <a:buNone/>
            </a:pPr>
            <a:endParaRPr lang="en-US" b="1" u="sng" dirty="0"/>
          </a:p>
          <a:p>
            <a:r>
              <a:rPr lang="en-US" dirty="0"/>
              <a:t>For more than two decades, the National Health Resource Center on Domestic Violence has supported health care practitioners, administrators and systems, domestic violence experts, survivors, and policy makers at all levels as they improve health care’s response to domestic violence. A project of the Family Violence Prevention Fund, and funded by the U.S. Department of Health and Human Services, the Center supports leaders in the field through groundbreaking model professional, education and response programs, cutting-edge advocacy and sophisticated technical assistance. The Center offers a wealth of free culturally competent materials that are appropriate for a variety of public and private health professions, settings and departments. </a:t>
            </a:r>
          </a:p>
        </p:txBody>
      </p:sp>
    </p:spTree>
    <p:extLst>
      <p:ext uri="{BB962C8B-B14F-4D97-AF65-F5344CB8AC3E}">
        <p14:creationId xmlns:p14="http://schemas.microsoft.com/office/powerpoint/2010/main" val="2442299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477818"/>
          </a:xfrm>
        </p:spPr>
        <p:txBody>
          <a:bodyPr>
            <a:noAutofit/>
          </a:bodyPr>
          <a:lstStyle/>
          <a:p>
            <a:r>
              <a:rPr lang="en-US" sz="3000" dirty="0" smtClean="0"/>
              <a:t>Step 1: Highlight keywords and make notes</a:t>
            </a:r>
            <a:endParaRPr lang="en-US" sz="3000" dirty="0"/>
          </a:p>
        </p:txBody>
      </p:sp>
      <p:sp>
        <p:nvSpPr>
          <p:cNvPr id="3" name="Content Placeholder 2"/>
          <p:cNvSpPr>
            <a:spLocks noGrp="1"/>
          </p:cNvSpPr>
          <p:nvPr>
            <p:ph idx="1"/>
          </p:nvPr>
        </p:nvSpPr>
        <p:spPr>
          <a:xfrm>
            <a:off x="990600" y="1447800"/>
            <a:ext cx="7239000" cy="4572000"/>
          </a:xfrm>
        </p:spPr>
        <p:txBody>
          <a:bodyPr>
            <a:normAutofit fontScale="85000" lnSpcReduction="10000"/>
          </a:bodyPr>
          <a:lstStyle/>
          <a:p>
            <a:endParaRPr lang="en-US" dirty="0"/>
          </a:p>
          <a:p>
            <a:pPr marL="0" indent="0">
              <a:buNone/>
            </a:pPr>
            <a:r>
              <a:rPr lang="en-US" b="1" u="sng" dirty="0"/>
              <a:t>About the National Health Resource Center on Domestic Violence</a:t>
            </a:r>
            <a:endParaRPr lang="en-US" u="sng" dirty="0"/>
          </a:p>
          <a:p>
            <a:r>
              <a:rPr lang="en-US" dirty="0"/>
              <a:t>For more than </a:t>
            </a:r>
            <a:r>
              <a:rPr lang="en-US" dirty="0">
                <a:solidFill>
                  <a:srgbClr val="FF0000"/>
                </a:solidFill>
              </a:rPr>
              <a:t>two decades</a:t>
            </a:r>
            <a:r>
              <a:rPr lang="en-US" dirty="0"/>
              <a:t>, the </a:t>
            </a:r>
            <a:r>
              <a:rPr lang="en-US" dirty="0">
                <a:solidFill>
                  <a:srgbClr val="FF0000"/>
                </a:solidFill>
              </a:rPr>
              <a:t>National Health Resource Center on Domestic Violence </a:t>
            </a:r>
            <a:r>
              <a:rPr lang="en-US" dirty="0"/>
              <a:t>has supported health care practitioners, administrators and systems, domestic violence experts, survivors, and policy makers at all levels as they </a:t>
            </a:r>
            <a:r>
              <a:rPr lang="en-US" dirty="0">
                <a:solidFill>
                  <a:srgbClr val="FF0000"/>
                </a:solidFill>
              </a:rPr>
              <a:t>improve health care’s response</a:t>
            </a:r>
            <a:r>
              <a:rPr lang="en-US" dirty="0"/>
              <a:t> to domestic violence. A project of the </a:t>
            </a:r>
            <a:r>
              <a:rPr lang="en-US" dirty="0">
                <a:solidFill>
                  <a:srgbClr val="FF0000"/>
                </a:solidFill>
              </a:rPr>
              <a:t>Family Violence Prevention Fund</a:t>
            </a:r>
            <a:r>
              <a:rPr lang="en-US" dirty="0"/>
              <a:t>, and funded by the U.S. Department of Health and Human Services, the Center </a:t>
            </a:r>
            <a:r>
              <a:rPr lang="en-US" dirty="0">
                <a:solidFill>
                  <a:srgbClr val="FF0000"/>
                </a:solidFill>
              </a:rPr>
              <a:t>supports leaders </a:t>
            </a:r>
            <a:r>
              <a:rPr lang="en-US" dirty="0"/>
              <a:t>in the field through groundbreaking model professional, education and response programs, cutting-edge advocacy and sophisticated technical assistance. The Center </a:t>
            </a:r>
            <a:r>
              <a:rPr lang="en-US" dirty="0">
                <a:solidFill>
                  <a:srgbClr val="FF0000"/>
                </a:solidFill>
              </a:rPr>
              <a:t>offers a wealth of free culturally competent materials </a:t>
            </a:r>
            <a:r>
              <a:rPr lang="en-US" dirty="0"/>
              <a:t>that are appropriate for a variety of public and private health professions, settings and departments. </a:t>
            </a:r>
          </a:p>
        </p:txBody>
      </p:sp>
    </p:spTree>
    <p:extLst>
      <p:ext uri="{BB962C8B-B14F-4D97-AF65-F5344CB8AC3E}">
        <p14:creationId xmlns:p14="http://schemas.microsoft.com/office/powerpoint/2010/main" val="163829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1" y="817583"/>
            <a:ext cx="7069668" cy="630217"/>
          </a:xfrm>
        </p:spPr>
        <p:txBody>
          <a:bodyPr>
            <a:noAutofit/>
          </a:bodyPr>
          <a:lstStyle/>
          <a:p>
            <a:r>
              <a:rPr lang="en-US" sz="3000" dirty="0" smtClean="0"/>
              <a:t>Step 2: Making Notes and Summarizing</a:t>
            </a:r>
            <a:endParaRPr lang="en-US" sz="3000" dirty="0"/>
          </a:p>
        </p:txBody>
      </p:sp>
      <p:sp>
        <p:nvSpPr>
          <p:cNvPr id="3" name="Content Placeholder 2"/>
          <p:cNvSpPr>
            <a:spLocks noGrp="1"/>
          </p:cNvSpPr>
          <p:nvPr>
            <p:ph idx="1"/>
          </p:nvPr>
        </p:nvSpPr>
        <p:spPr>
          <a:xfrm>
            <a:off x="838200" y="1524000"/>
            <a:ext cx="7315200" cy="4572000"/>
          </a:xfrm>
        </p:spPr>
        <p:txBody>
          <a:bodyPr/>
          <a:lstStyle/>
          <a:p>
            <a:r>
              <a:rPr lang="en-US" dirty="0" smtClean="0"/>
              <a:t>The Family Violence Prevention Fund offers a variety of educational and professional opportunities for domestic violence advocates.</a:t>
            </a:r>
          </a:p>
          <a:p>
            <a:r>
              <a:rPr lang="en-US" dirty="0" smtClean="0"/>
              <a:t>The </a:t>
            </a:r>
            <a:r>
              <a:rPr lang="en-US" dirty="0"/>
              <a:t>National Health Resource Center on Domestic </a:t>
            </a:r>
            <a:r>
              <a:rPr lang="en-US" dirty="0" smtClean="0"/>
              <a:t>Violence has assisted leaders, supporters, and survivors of domestic violence for over 20 years.</a:t>
            </a:r>
          </a:p>
          <a:p>
            <a:r>
              <a:rPr lang="en-US" dirty="0" smtClean="0"/>
              <a:t> The Family Violence Prevention Fund’s programs are innovative “groundbreaking.”</a:t>
            </a:r>
            <a:endParaRPr lang="en-US" dirty="0"/>
          </a:p>
        </p:txBody>
      </p:sp>
    </p:spTree>
    <p:extLst>
      <p:ext uri="{BB962C8B-B14F-4D97-AF65-F5344CB8AC3E}">
        <p14:creationId xmlns:p14="http://schemas.microsoft.com/office/powerpoint/2010/main" val="2980433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2"/>
            <a:ext cx="6965245" cy="1011217"/>
          </a:xfrm>
        </p:spPr>
        <p:txBody>
          <a:bodyPr>
            <a:normAutofit/>
          </a:bodyPr>
          <a:lstStyle/>
          <a:p>
            <a:r>
              <a:rPr lang="en-US" sz="3000" b="1" u="sng" dirty="0" smtClean="0"/>
              <a:t>Paraphrase Sentence</a:t>
            </a:r>
            <a:br>
              <a:rPr lang="en-US" sz="3000" b="1" u="sng" dirty="0" smtClean="0"/>
            </a:br>
            <a:r>
              <a:rPr lang="en-US" sz="3000" b="1" u="sng" dirty="0" smtClean="0"/>
              <a:t>* Rewording Notes</a:t>
            </a:r>
            <a:endParaRPr lang="en-US" sz="3000" b="1" u="sng" dirty="0"/>
          </a:p>
        </p:txBody>
      </p:sp>
      <p:sp>
        <p:nvSpPr>
          <p:cNvPr id="3" name="Content Placeholder 2"/>
          <p:cNvSpPr>
            <a:spLocks noGrp="1"/>
          </p:cNvSpPr>
          <p:nvPr>
            <p:ph idx="1"/>
          </p:nvPr>
        </p:nvSpPr>
        <p:spPr>
          <a:xfrm>
            <a:off x="1143000" y="2119256"/>
            <a:ext cx="7010400" cy="3748143"/>
          </a:xfrm>
        </p:spPr>
        <p:txBody>
          <a:bodyPr/>
          <a:lstStyle/>
          <a:p>
            <a:r>
              <a:rPr lang="en-US" dirty="0"/>
              <a:t>For more than </a:t>
            </a:r>
            <a:r>
              <a:rPr lang="en-US" dirty="0">
                <a:solidFill>
                  <a:srgbClr val="FF0000"/>
                </a:solidFill>
              </a:rPr>
              <a:t>two decades</a:t>
            </a:r>
            <a:r>
              <a:rPr lang="en-US" dirty="0"/>
              <a:t>, the </a:t>
            </a:r>
            <a:r>
              <a:rPr lang="en-US" dirty="0">
                <a:solidFill>
                  <a:srgbClr val="FF0000"/>
                </a:solidFill>
              </a:rPr>
              <a:t>National Health Resource Center on Domestic Violence </a:t>
            </a:r>
            <a:r>
              <a:rPr lang="en-US" dirty="0"/>
              <a:t>has supported health care practitioners, administrators and systems, domestic violence experts, survivors, and policy makers at all levels as they </a:t>
            </a:r>
            <a:r>
              <a:rPr lang="en-US" dirty="0">
                <a:solidFill>
                  <a:srgbClr val="FF0000"/>
                </a:solidFill>
              </a:rPr>
              <a:t>improve health care’s response</a:t>
            </a:r>
            <a:r>
              <a:rPr lang="en-US" dirty="0"/>
              <a:t> to domestic violence.</a:t>
            </a:r>
          </a:p>
        </p:txBody>
      </p:sp>
    </p:spTree>
    <p:extLst>
      <p:ext uri="{BB962C8B-B14F-4D97-AF65-F5344CB8AC3E}">
        <p14:creationId xmlns:p14="http://schemas.microsoft.com/office/powerpoint/2010/main" val="3805976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1011218"/>
          </a:xfrm>
        </p:spPr>
        <p:txBody>
          <a:bodyPr>
            <a:normAutofit/>
          </a:bodyPr>
          <a:lstStyle/>
          <a:p>
            <a:r>
              <a:rPr lang="en-US" sz="3000" b="1" u="sng" dirty="0" smtClean="0"/>
              <a:t>Paraphrase Sentence</a:t>
            </a:r>
            <a:r>
              <a:rPr lang="en-US" sz="3000" dirty="0" smtClean="0"/>
              <a:t/>
            </a:r>
            <a:br>
              <a:rPr lang="en-US" sz="3000" dirty="0" smtClean="0"/>
            </a:br>
            <a:r>
              <a:rPr lang="en-US" sz="3000" dirty="0" smtClean="0"/>
              <a:t>Restructuring Notes</a:t>
            </a:r>
            <a:endParaRPr lang="en-US" sz="3000" dirty="0"/>
          </a:p>
        </p:txBody>
      </p:sp>
      <p:sp>
        <p:nvSpPr>
          <p:cNvPr id="3" name="Content Placeholder 2"/>
          <p:cNvSpPr>
            <a:spLocks noGrp="1"/>
          </p:cNvSpPr>
          <p:nvPr>
            <p:ph idx="1"/>
          </p:nvPr>
        </p:nvSpPr>
        <p:spPr>
          <a:xfrm>
            <a:off x="838200" y="1905000"/>
            <a:ext cx="6821245" cy="3818069"/>
          </a:xfrm>
        </p:spPr>
        <p:txBody>
          <a:bodyPr>
            <a:normAutofit/>
          </a:bodyPr>
          <a:lstStyle/>
          <a:p>
            <a:r>
              <a:rPr lang="en-US" dirty="0">
                <a:solidFill>
                  <a:schemeClr val="accent1"/>
                </a:solidFill>
              </a:rPr>
              <a:t>For more than two decades, </a:t>
            </a:r>
            <a:r>
              <a:rPr lang="en-US" dirty="0">
                <a:solidFill>
                  <a:srgbClr val="FF0000"/>
                </a:solidFill>
              </a:rPr>
              <a:t>the National Health Resource Center on Domestic Violence </a:t>
            </a:r>
            <a:r>
              <a:rPr lang="en-US" dirty="0">
                <a:solidFill>
                  <a:schemeClr val="tx2"/>
                </a:solidFill>
              </a:rPr>
              <a:t>has supported health care practitioners, administrators and systems, domestic violence experts, survivors, and policy makers</a:t>
            </a:r>
            <a:r>
              <a:rPr lang="en-US" dirty="0"/>
              <a:t> at all levels as </a:t>
            </a:r>
            <a:r>
              <a:rPr lang="en-US" dirty="0">
                <a:solidFill>
                  <a:schemeClr val="accent4"/>
                </a:solidFill>
              </a:rPr>
              <a:t>they improve health care’s response to domestic violence.</a:t>
            </a:r>
          </a:p>
        </p:txBody>
      </p:sp>
    </p:spTree>
    <p:extLst>
      <p:ext uri="{BB962C8B-B14F-4D97-AF65-F5344CB8AC3E}">
        <p14:creationId xmlns:p14="http://schemas.microsoft.com/office/powerpoint/2010/main" val="2476079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554018"/>
          </a:xfrm>
        </p:spPr>
        <p:txBody>
          <a:bodyPr>
            <a:normAutofit fontScale="90000"/>
          </a:bodyPr>
          <a:lstStyle/>
          <a:p>
            <a:r>
              <a:rPr lang="en-US" dirty="0" smtClean="0"/>
              <a:t>Paraphrased Sentence</a:t>
            </a:r>
            <a:endParaRPr lang="en-US" dirty="0"/>
          </a:p>
        </p:txBody>
      </p:sp>
      <p:sp>
        <p:nvSpPr>
          <p:cNvPr id="3" name="Content Placeholder 2"/>
          <p:cNvSpPr>
            <a:spLocks noGrp="1"/>
          </p:cNvSpPr>
          <p:nvPr>
            <p:ph idx="1"/>
          </p:nvPr>
        </p:nvSpPr>
        <p:spPr>
          <a:xfrm>
            <a:off x="1066800" y="1676400"/>
            <a:ext cx="7010400" cy="4190999"/>
          </a:xfrm>
        </p:spPr>
        <p:txBody>
          <a:bodyPr/>
          <a:lstStyle/>
          <a:p>
            <a:r>
              <a:rPr lang="en-US" dirty="0" smtClean="0">
                <a:solidFill>
                  <a:srgbClr val="FF0000"/>
                </a:solidFill>
              </a:rPr>
              <a:t>The </a:t>
            </a:r>
            <a:r>
              <a:rPr lang="en-US" dirty="0">
                <a:solidFill>
                  <a:srgbClr val="FF0000"/>
                </a:solidFill>
              </a:rPr>
              <a:t>National Health Resource Center on Domestic </a:t>
            </a:r>
            <a:r>
              <a:rPr lang="en-US" dirty="0" smtClean="0">
                <a:solidFill>
                  <a:srgbClr val="FF0000"/>
                </a:solidFill>
              </a:rPr>
              <a:t>Violence </a:t>
            </a:r>
            <a:r>
              <a:rPr lang="en-US" dirty="0" smtClean="0">
                <a:solidFill>
                  <a:schemeClr val="accent4"/>
                </a:solidFill>
              </a:rPr>
              <a:t>assist survivors of domestic violence with receiving effective health care by </a:t>
            </a:r>
            <a:r>
              <a:rPr lang="en-US" dirty="0" smtClean="0">
                <a:solidFill>
                  <a:schemeClr val="tx2"/>
                </a:solidFill>
              </a:rPr>
              <a:t>reaching out to leaders and supporters in the medical, legal, non-profit, and administrative </a:t>
            </a:r>
            <a:r>
              <a:rPr lang="en-US" dirty="0" smtClean="0">
                <a:solidFill>
                  <a:srgbClr val="FFC000"/>
                </a:solidFill>
              </a:rPr>
              <a:t>field for over 20 years.</a:t>
            </a:r>
            <a:endParaRPr lang="en-US" dirty="0">
              <a:solidFill>
                <a:srgbClr val="FFC000"/>
              </a:solidFill>
            </a:endParaRPr>
          </a:p>
        </p:txBody>
      </p:sp>
    </p:spTree>
    <p:extLst>
      <p:ext uri="{BB962C8B-B14F-4D97-AF65-F5344CB8AC3E}">
        <p14:creationId xmlns:p14="http://schemas.microsoft.com/office/powerpoint/2010/main" val="1382827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424</TotalTime>
  <Words>786</Words>
  <Application>Microsoft Office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Pushpin</vt:lpstr>
      <vt:lpstr>Paraphrasing Directly Quoting Avoiding Plagiarism </vt:lpstr>
      <vt:lpstr>Paraphrasing Tips</vt:lpstr>
      <vt:lpstr>Direct Quoting Tips</vt:lpstr>
      <vt:lpstr>Paraphrase example 1</vt:lpstr>
      <vt:lpstr>Step 1: Highlight keywords and make notes</vt:lpstr>
      <vt:lpstr>Step 2: Making Notes and Summarizing</vt:lpstr>
      <vt:lpstr>Paraphrase Sentence * Rewording Notes</vt:lpstr>
      <vt:lpstr>Paraphrase Sentence Restructuring Notes</vt:lpstr>
      <vt:lpstr>Paraphrased Sentence</vt:lpstr>
      <vt:lpstr>Direct Quote</vt:lpstr>
      <vt:lpstr>Practice Directions: Open a word document and save it as ParaphrasingAB_Name. Choose one sentence to paraphrase from this paragraph. Choose one part of the paragraph to place in direct quotes. </vt:lpstr>
      <vt:lpstr>Afterwards, move on to your AB. Final Grade Today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Paraphrase Don’t Plagiarize</dc:title>
  <dc:creator>Melinda</dc:creator>
  <cp:lastModifiedBy>Alston, Melinda</cp:lastModifiedBy>
  <cp:revision>16</cp:revision>
  <dcterms:created xsi:type="dcterms:W3CDTF">2013-05-06T02:57:34Z</dcterms:created>
  <dcterms:modified xsi:type="dcterms:W3CDTF">2013-05-06T17:23:40Z</dcterms:modified>
</cp:coreProperties>
</file>