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3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E181-5282-4538-909F-7EB55C9D6D0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7367-1F75-41E6-8088-E9F0E423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888"/>
            <a:ext cx="9144000" cy="1759991"/>
          </a:xfrm>
        </p:spPr>
        <p:txBody>
          <a:bodyPr/>
          <a:lstStyle/>
          <a:p>
            <a:r>
              <a:rPr lang="en-US" b="1" dirty="0" smtClean="0"/>
              <a:t>How to Write and Speak Insightfully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324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I.I.I Series</a:t>
            </a:r>
          </a:p>
          <a:p>
            <a:r>
              <a:rPr lang="en-US" sz="2800" b="1" dirty="0" smtClean="0"/>
              <a:t>(Issue, Influences, Implications)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3" y="1221525"/>
            <a:ext cx="3860807" cy="51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Writing about the implications 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76391"/>
              </p:ext>
            </p:extLst>
          </p:nvPr>
        </p:nvGraphicFramePr>
        <p:xfrm>
          <a:off x="319576" y="1529541"/>
          <a:ext cx="11201862" cy="50377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00931"/>
                <a:gridCol w="5600931"/>
              </a:tblGrid>
              <a:tr h="83147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Argumentative Writing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Literary Analyses </a:t>
                      </a:r>
                      <a:endParaRPr lang="en-US" sz="2400" b="1" dirty="0"/>
                    </a:p>
                  </a:txBody>
                  <a:tcPr/>
                </a:tc>
              </a:tr>
              <a:tr h="831477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The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smtClean="0"/>
                        <a:t>Black Lives Matter </a:t>
                      </a:r>
                      <a:r>
                        <a:rPr lang="en-US" sz="2400" b="1" baseline="0" dirty="0" smtClean="0"/>
                        <a:t>movement has pushed for more accountability among law enforcement agents. 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Sam</a:t>
                      </a:r>
                      <a:r>
                        <a:rPr lang="en-US" sz="2400" b="1" baseline="0" dirty="0" smtClean="0"/>
                        <a:t> I </a:t>
                      </a:r>
                      <a:r>
                        <a:rPr lang="en-US" sz="2400" b="1" baseline="0" dirty="0" err="1" smtClean="0"/>
                        <a:t>am’s</a:t>
                      </a:r>
                      <a:r>
                        <a:rPr lang="en-US" sz="2400" b="1" baseline="0" dirty="0" smtClean="0"/>
                        <a:t> refusal to conform was emphasized through the use of rhyme.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481729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A</a:t>
                      </a:r>
                      <a:r>
                        <a:rPr lang="en-US" sz="2400" b="1" baseline="0" dirty="0" smtClean="0"/>
                        <a:t> major physical implication related to breast augmentation, is the risk of internal infections.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Imagery</a:t>
                      </a:r>
                      <a:r>
                        <a:rPr lang="en-US" sz="2400" b="1" baseline="0" dirty="0" smtClean="0"/>
                        <a:t> played an important role in helping the reader picture the story’s setting.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4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Analysis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the  cause and effect thinking map</a:t>
            </a:r>
          </a:p>
          <a:p>
            <a:r>
              <a:rPr lang="en-US" dirty="0" smtClean="0"/>
              <a:t>Use identify the issue, influence, and implications for each text.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0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33" y="24133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That was DEEEEEEEEP!!!!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33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What does it mean to be insightful?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Showing a deep understanding</a:t>
            </a:r>
          </a:p>
          <a:p>
            <a:r>
              <a:rPr lang="en-US" sz="3000" b="1" dirty="0" smtClean="0"/>
              <a:t>Having a clear perspective </a:t>
            </a:r>
          </a:p>
          <a:p>
            <a:r>
              <a:rPr lang="en-US" sz="3000" b="1" dirty="0" smtClean="0"/>
              <a:t>Being able to articulate the context behind a topic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70" y="192731"/>
            <a:ext cx="4756030" cy="35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2" y="0"/>
            <a:ext cx="11793753" cy="1274488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How we show our </a:t>
            </a:r>
            <a:r>
              <a:rPr lang="en-US" b="1" u="sng" dirty="0" smtClean="0"/>
              <a:t>insight on </a:t>
            </a:r>
            <a:r>
              <a:rPr lang="en-US" b="1" u="sng" dirty="0" smtClean="0"/>
              <a:t>a topic:</a:t>
            </a:r>
            <a:br>
              <a:rPr lang="en-US" b="1" u="sng" dirty="0" smtClean="0"/>
            </a:br>
            <a:r>
              <a:rPr lang="en-US" b="1" u="sng" dirty="0" smtClean="0"/>
              <a:t>Claim Sentences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2" y="1535501"/>
            <a:ext cx="11636098" cy="4544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b="1" dirty="0" smtClean="0"/>
              <a:t>A claim is your stance or position on a topic or issue (without using “I”). </a:t>
            </a:r>
          </a:p>
          <a:p>
            <a:pPr marL="0" indent="0">
              <a:buNone/>
            </a:pPr>
            <a:endParaRPr lang="en-US" sz="3300" b="1" dirty="0" smtClean="0"/>
          </a:p>
          <a:p>
            <a:r>
              <a:rPr lang="en-US" sz="3300" b="1" dirty="0" smtClean="0"/>
              <a:t>Claims are argumentative.</a:t>
            </a:r>
          </a:p>
          <a:p>
            <a:r>
              <a:rPr lang="en-US" sz="3300" b="1" dirty="0" smtClean="0"/>
              <a:t>Claims are specific and concise.</a:t>
            </a:r>
          </a:p>
          <a:p>
            <a:r>
              <a:rPr lang="en-US" sz="3300" b="1" dirty="0" smtClean="0"/>
              <a:t>Claims are SIGNIFICANT points. </a:t>
            </a:r>
          </a:p>
          <a:p>
            <a:r>
              <a:rPr lang="en-US" sz="3300" b="1" dirty="0" smtClean="0"/>
              <a:t>Claims show the goal, scope, or focus of your writing or speech.</a:t>
            </a:r>
          </a:p>
          <a:p>
            <a:r>
              <a:rPr lang="en-US" sz="3300" b="1" dirty="0" smtClean="0"/>
              <a:t>Claims must be supported by evidence, example, quotes..</a:t>
            </a:r>
            <a:r>
              <a:rPr lang="en-US" sz="3300" b="1" dirty="0" err="1" smtClean="0"/>
              <a:t>etc</a:t>
            </a:r>
            <a:endParaRPr lang="en-US" sz="3300" b="1" dirty="0" smtClean="0"/>
          </a:p>
          <a:p>
            <a:pPr marL="0" indent="0">
              <a:buNone/>
            </a:pP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1915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0" y="0"/>
            <a:ext cx="12196157" cy="1346662"/>
          </a:xfrm>
        </p:spPr>
        <p:txBody>
          <a:bodyPr/>
          <a:lstStyle/>
          <a:p>
            <a:pPr algn="ctr"/>
            <a:r>
              <a:rPr lang="en-US" b="1" u="sng" dirty="0" smtClean="0"/>
              <a:t>Organizing </a:t>
            </a:r>
            <a:r>
              <a:rPr lang="en-US" b="1" u="sng" dirty="0" smtClean="0"/>
              <a:t>Our </a:t>
            </a:r>
            <a:r>
              <a:rPr lang="en-US" b="1" u="sng" dirty="0"/>
              <a:t>I</a:t>
            </a:r>
            <a:r>
              <a:rPr lang="en-US" b="1" u="sng" dirty="0" smtClean="0"/>
              <a:t>deas </a:t>
            </a:r>
            <a:endParaRPr lang="en-US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613024"/>
              </p:ext>
            </p:extLst>
          </p:nvPr>
        </p:nvGraphicFramePr>
        <p:xfrm>
          <a:off x="173179" y="1143981"/>
          <a:ext cx="12196157" cy="52302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6403"/>
                <a:gridCol w="8969754"/>
              </a:tblGrid>
              <a:tr h="124354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 I.I.I Stands For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Definition</a:t>
                      </a:r>
                      <a:endParaRPr lang="en-US" sz="2800" b="1" dirty="0"/>
                    </a:p>
                  </a:txBody>
                  <a:tcPr/>
                </a:tc>
              </a:tr>
              <a:tr h="124354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The Issue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The problem or topic</a:t>
                      </a:r>
                      <a:endParaRPr lang="en-US" sz="2800" b="1" dirty="0"/>
                    </a:p>
                  </a:txBody>
                  <a:tcPr/>
                </a:tc>
              </a:tr>
              <a:tr h="124354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The Influences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Why</a:t>
                      </a:r>
                      <a:r>
                        <a:rPr lang="en-US" sz="2800" b="1" baseline="0" dirty="0" smtClean="0"/>
                        <a:t> the problem (or topic at hand) exist.</a:t>
                      </a:r>
                    </a:p>
                    <a:p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THE CAUSE</a:t>
                      </a:r>
                      <a:endParaRPr lang="en-US" sz="2800" b="1" dirty="0"/>
                    </a:p>
                  </a:txBody>
                  <a:tcPr/>
                </a:tc>
              </a:tr>
              <a:tr h="124354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The Implications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</a:t>
                      </a:r>
                      <a:r>
                        <a:rPr lang="en-US" sz="2800" b="1" baseline="0" dirty="0" smtClean="0"/>
                        <a:t> is or may be the </a:t>
                      </a:r>
                      <a:r>
                        <a:rPr lang="en-US" sz="2800" b="1" baseline="0" dirty="0" smtClean="0"/>
                        <a:t>result(s) </a:t>
                      </a:r>
                      <a:r>
                        <a:rPr lang="en-US" sz="2800" b="1" baseline="0" dirty="0" smtClean="0"/>
                        <a:t>of the problem.</a:t>
                      </a:r>
                    </a:p>
                    <a:p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THE EFFECT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42475" cy="897147"/>
          </a:xfrm>
        </p:spPr>
        <p:txBody>
          <a:bodyPr/>
          <a:lstStyle/>
          <a:p>
            <a:pPr algn="ctr"/>
            <a:r>
              <a:rPr lang="en-US" b="1" u="sng" dirty="0" smtClean="0"/>
              <a:t>Reading or Listening for the Issue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62" y="897147"/>
            <a:ext cx="11686412" cy="5960853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Step 1: Circle the subject (What and Who)</a:t>
            </a:r>
          </a:p>
          <a:p>
            <a:r>
              <a:rPr lang="en-US" sz="2900" b="1" dirty="0" smtClean="0"/>
              <a:t>Be specific about WHAT- environmental, economic, familial</a:t>
            </a:r>
            <a:r>
              <a:rPr lang="en-US" sz="2900" b="1" dirty="0" smtClean="0"/>
              <a:t>, political…</a:t>
            </a:r>
            <a:r>
              <a:rPr lang="en-US" sz="2900" b="1" dirty="0" err="1" smtClean="0"/>
              <a:t>etc</a:t>
            </a:r>
            <a:endParaRPr lang="en-US" sz="2900" b="1" dirty="0" smtClean="0"/>
          </a:p>
          <a:p>
            <a:r>
              <a:rPr lang="en-US" sz="2900" b="1" dirty="0" smtClean="0"/>
              <a:t>Be specific about WHO- race, class, gender, age, nationality, sexuality, career, organizational affiliation…</a:t>
            </a:r>
            <a:r>
              <a:rPr lang="en-US" sz="2900" b="1" dirty="0" err="1" smtClean="0"/>
              <a:t>etc</a:t>
            </a:r>
            <a:endParaRPr lang="en-US" sz="2900" b="1" dirty="0" smtClean="0"/>
          </a:p>
          <a:p>
            <a:pPr marL="0" indent="0">
              <a:buNone/>
            </a:pPr>
            <a:endParaRPr lang="en-US" sz="2900" b="1" dirty="0" smtClean="0"/>
          </a:p>
          <a:p>
            <a:r>
              <a:rPr lang="en-US" sz="2900" b="1" dirty="0" smtClean="0"/>
              <a:t>Step 2: Circle contextual information (When and Where)</a:t>
            </a:r>
          </a:p>
          <a:p>
            <a:r>
              <a:rPr lang="en-US" sz="2900" b="1" dirty="0" smtClean="0"/>
              <a:t>Be specific- location, time period, cultural climate..</a:t>
            </a:r>
            <a:r>
              <a:rPr lang="en-US" sz="2900" b="1" dirty="0" err="1" smtClean="0"/>
              <a:t>etc</a:t>
            </a:r>
            <a:endParaRPr lang="en-US" sz="2900" b="1" dirty="0" smtClean="0"/>
          </a:p>
          <a:p>
            <a:pPr marL="0" indent="0">
              <a:buNone/>
            </a:pPr>
            <a:endParaRPr lang="en-US" sz="2900" b="1" dirty="0" smtClean="0"/>
          </a:p>
          <a:p>
            <a:r>
              <a:rPr lang="en-US" sz="2900" b="1" dirty="0" smtClean="0"/>
              <a:t>Step 3: Underline adjectives and quotes that reveal HOW the author or speaker is communicating about the subject.</a:t>
            </a:r>
          </a:p>
          <a:p>
            <a:endParaRPr lang="en-US" sz="2900" b="1" dirty="0"/>
          </a:p>
          <a:p>
            <a:pPr marL="0" indent="0">
              <a:buNone/>
            </a:pPr>
            <a:endParaRPr lang="en-US" sz="2900" b="1" dirty="0" smtClean="0"/>
          </a:p>
          <a:p>
            <a:pPr marL="0" indent="0">
              <a:buNone/>
            </a:pP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13906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2245"/>
            <a:ext cx="11804073" cy="1363922"/>
          </a:xfrm>
        </p:spPr>
        <p:txBody>
          <a:bodyPr/>
          <a:lstStyle/>
          <a:p>
            <a:pPr algn="ctr"/>
            <a:r>
              <a:rPr lang="en-US" b="1" u="sng" dirty="0" smtClean="0"/>
              <a:t>Writing about the Issue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1825625"/>
            <a:ext cx="10904913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95583"/>
              </p:ext>
            </p:extLst>
          </p:nvPr>
        </p:nvGraphicFramePr>
        <p:xfrm>
          <a:off x="0" y="1529541"/>
          <a:ext cx="12007970" cy="539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03985"/>
                <a:gridCol w="6003985"/>
              </a:tblGrid>
              <a:tr h="83147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Argumentative Writing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Literary Analyses </a:t>
                      </a:r>
                    </a:p>
                    <a:p>
                      <a:r>
                        <a:rPr lang="en-US" sz="2400" b="1" baseline="0" dirty="0" smtClean="0"/>
                        <a:t>(Usually based on the central idea of the reading)</a:t>
                      </a:r>
                    </a:p>
                  </a:txBody>
                  <a:tcPr/>
                </a:tc>
              </a:tr>
              <a:tr h="831477"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 err="1" smtClean="0"/>
                        <a:t>Instagram</a:t>
                      </a:r>
                      <a:r>
                        <a:rPr lang="en-US" sz="2400" b="1" dirty="0" smtClean="0"/>
                        <a:t> has proven</a:t>
                      </a:r>
                      <a:r>
                        <a:rPr lang="en-US" sz="2400" b="1" baseline="0" dirty="0" smtClean="0"/>
                        <a:t> to be a significant force in the </a:t>
                      </a:r>
                      <a:r>
                        <a:rPr lang="en-US" sz="2400" b="1" baseline="0" dirty="0" smtClean="0"/>
                        <a:t>Black Lives Matter </a:t>
                      </a:r>
                      <a:r>
                        <a:rPr lang="en-US" sz="2400" b="1" baseline="0" dirty="0" smtClean="0"/>
                        <a:t>movement.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The challenges of dealing with peer pressure </a:t>
                      </a:r>
                      <a:r>
                        <a:rPr lang="en-US" sz="2400" b="1" dirty="0" smtClean="0"/>
                        <a:t>are</a:t>
                      </a:r>
                      <a:r>
                        <a:rPr lang="en-US" sz="2400" b="1" baseline="0" dirty="0" smtClean="0"/>
                        <a:t> highlighted </a:t>
                      </a:r>
                      <a:r>
                        <a:rPr lang="en-US" sz="2400" b="1" dirty="0" smtClean="0"/>
                        <a:t>in </a:t>
                      </a:r>
                      <a:r>
                        <a:rPr lang="en-US" sz="2400" b="1" dirty="0" smtClean="0"/>
                        <a:t>Dr. </a:t>
                      </a:r>
                      <a:r>
                        <a:rPr lang="en-US" sz="2400" b="1" dirty="0" smtClean="0"/>
                        <a:t>Seuss's </a:t>
                      </a:r>
                      <a:r>
                        <a:rPr lang="en-US" sz="2400" b="1" dirty="0" smtClean="0"/>
                        <a:t>The Cat in The</a:t>
                      </a:r>
                      <a:r>
                        <a:rPr lang="en-US" sz="2400" b="1" baseline="0" dirty="0" smtClean="0"/>
                        <a:t> Hat. 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4817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Despite the risk related to plastic surgery</a:t>
                      </a:r>
                      <a:r>
                        <a:rPr lang="en-US" sz="2400" b="1" baseline="0" dirty="0" smtClean="0"/>
                        <a:t>, many American women continue to seek breast augmentation to meet the American standards of beauty.  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The story of Beowulf emphasizes how</a:t>
                      </a:r>
                      <a:r>
                        <a:rPr lang="en-US" sz="2400" b="1" baseline="0" dirty="0" smtClean="0"/>
                        <a:t> arrogance and pride </a:t>
                      </a:r>
                      <a:r>
                        <a:rPr lang="en-US" sz="2400" b="1" dirty="0" smtClean="0"/>
                        <a:t>can lead to one’s downfall.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5" y="132368"/>
            <a:ext cx="10515600" cy="764779"/>
          </a:xfrm>
        </p:spPr>
        <p:txBody>
          <a:bodyPr/>
          <a:lstStyle/>
          <a:p>
            <a:pPr algn="ctr"/>
            <a:r>
              <a:rPr lang="en-US" b="1" u="sng" dirty="0" smtClean="0"/>
              <a:t>Reading for the Influences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7147"/>
            <a:ext cx="11770821" cy="479130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1: Underline transitional phrases that show cause </a:t>
            </a:r>
          </a:p>
          <a:p>
            <a:r>
              <a:rPr lang="en-US" sz="2400" b="1" dirty="0" smtClean="0"/>
              <a:t>Step 2: Draw an arrow and underline the examples that relate to the cause</a:t>
            </a:r>
          </a:p>
          <a:p>
            <a:r>
              <a:rPr lang="en-US" sz="2400" b="1" dirty="0" smtClean="0"/>
              <a:t>Step 3: Note the type of influence</a:t>
            </a:r>
          </a:p>
          <a:p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78701"/>
              </p:ext>
            </p:extLst>
          </p:nvPr>
        </p:nvGraphicFramePr>
        <p:xfrm>
          <a:off x="182880" y="2522809"/>
          <a:ext cx="12009120" cy="428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331"/>
                <a:gridCol w="2001329"/>
                <a:gridCol w="1932317"/>
                <a:gridCol w="3044319"/>
                <a:gridCol w="2401824"/>
              </a:tblGrid>
              <a:tr h="995980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Social 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Physical</a:t>
                      </a:r>
                      <a:r>
                        <a:rPr lang="en-US" sz="2100" b="1" baseline="0" dirty="0" smtClean="0"/>
                        <a:t> or Biological 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Economic</a:t>
                      </a:r>
                      <a:r>
                        <a:rPr lang="en-US" sz="2100" b="1" baseline="0" dirty="0" smtClean="0"/>
                        <a:t> 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Media 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Environmental </a:t>
                      </a:r>
                      <a:endParaRPr lang="en-US" sz="2100" b="1" dirty="0"/>
                    </a:p>
                  </a:txBody>
                  <a:tcPr/>
                </a:tc>
              </a:tr>
              <a:tr h="3106297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Communication</a:t>
                      </a:r>
                      <a:r>
                        <a:rPr lang="en-US" sz="2100" b="1" baseline="0" dirty="0" smtClean="0"/>
                        <a:t> and Messages.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Interactions </a:t>
                      </a:r>
                      <a:r>
                        <a:rPr lang="en-US" sz="2100" b="1" baseline="0" dirty="0" smtClean="0"/>
                        <a:t>with family, friends, and others.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Cultural Messages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Physical abilities and disabilities.</a:t>
                      </a:r>
                    </a:p>
                    <a:p>
                      <a:endParaRPr lang="en-US" sz="2100" b="1" dirty="0" smtClean="0"/>
                    </a:p>
                    <a:p>
                      <a:r>
                        <a:rPr lang="en-US" sz="2100" b="1" dirty="0" smtClean="0"/>
                        <a:t>Cognitive</a:t>
                      </a:r>
                      <a:r>
                        <a:rPr lang="en-US" sz="2100" b="1" baseline="0" dirty="0" smtClean="0"/>
                        <a:t> (Brain Function)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Hormones </a:t>
                      </a:r>
                    </a:p>
                    <a:p>
                      <a:endParaRPr lang="en-US" sz="21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Income</a:t>
                      </a:r>
                    </a:p>
                    <a:p>
                      <a:endParaRPr lang="en-US" sz="2100" b="1" dirty="0" smtClean="0"/>
                    </a:p>
                    <a:p>
                      <a:r>
                        <a:rPr lang="en-US" sz="2100" b="1" dirty="0" smtClean="0"/>
                        <a:t>Class</a:t>
                      </a:r>
                    </a:p>
                    <a:p>
                      <a:endParaRPr lang="en-US" sz="2100" b="1" dirty="0" smtClean="0"/>
                    </a:p>
                    <a:p>
                      <a:r>
                        <a:rPr lang="en-US" sz="2100" b="1" dirty="0" smtClean="0"/>
                        <a:t>Living Condition</a:t>
                      </a:r>
                      <a:endParaRPr lang="en-US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Art,</a:t>
                      </a:r>
                      <a:r>
                        <a:rPr lang="en-US" sz="2100" b="1" baseline="0" dirty="0" smtClean="0"/>
                        <a:t> Visual Images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Advertisements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Social Media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Entertainment</a:t>
                      </a:r>
                      <a:endParaRPr lang="en-US" sz="2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Physical Location</a:t>
                      </a:r>
                    </a:p>
                    <a:p>
                      <a:endParaRPr lang="en-US" sz="2100" b="1" dirty="0" smtClean="0"/>
                    </a:p>
                    <a:p>
                      <a:r>
                        <a:rPr lang="en-US" sz="2100" b="1" dirty="0" smtClean="0"/>
                        <a:t>Climate,</a:t>
                      </a:r>
                      <a:r>
                        <a:rPr lang="en-US" sz="2100" b="1" baseline="0" dirty="0" smtClean="0"/>
                        <a:t> Weather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Pollution</a:t>
                      </a:r>
                    </a:p>
                    <a:p>
                      <a:endParaRPr lang="en-US" sz="2100" b="1" baseline="0" dirty="0" smtClean="0"/>
                    </a:p>
                    <a:p>
                      <a:r>
                        <a:rPr lang="en-US" sz="2100" b="1" baseline="0" dirty="0" smtClean="0"/>
                        <a:t>Living Condition </a:t>
                      </a:r>
                      <a:endParaRPr lang="en-US" sz="21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4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1"/>
            <a:ext cx="10515600" cy="1035170"/>
          </a:xfrm>
        </p:spPr>
        <p:txBody>
          <a:bodyPr/>
          <a:lstStyle/>
          <a:p>
            <a:pPr algn="ctr"/>
            <a:r>
              <a:rPr lang="en-US" b="1" u="sng" dirty="0" smtClean="0"/>
              <a:t>Writing about the Influence</a:t>
            </a:r>
            <a:endParaRPr lang="en-US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28460"/>
              </p:ext>
            </p:extLst>
          </p:nvPr>
        </p:nvGraphicFramePr>
        <p:xfrm>
          <a:off x="319574" y="1173193"/>
          <a:ext cx="11520328" cy="56211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60164"/>
                <a:gridCol w="5760164"/>
              </a:tblGrid>
              <a:tr h="14149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Argumentative Writing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Insightful Claim</a:t>
                      </a:r>
                      <a:r>
                        <a:rPr lang="en-US" sz="2400" b="1" baseline="0" dirty="0" smtClean="0"/>
                        <a:t> Sentences for Literary Analyses </a:t>
                      </a:r>
                      <a:endParaRPr lang="en-US" sz="2400" b="1" dirty="0"/>
                    </a:p>
                  </a:txBody>
                  <a:tcPr/>
                </a:tc>
              </a:tr>
              <a:tr h="1513403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Many people have used </a:t>
                      </a:r>
                      <a:r>
                        <a:rPr lang="en-US" sz="2400" b="1" dirty="0" err="1" smtClean="0"/>
                        <a:t>Instagram</a:t>
                      </a:r>
                      <a:r>
                        <a:rPr lang="en-US" sz="2400" b="1" dirty="0" smtClean="0"/>
                        <a:t> to bring awareness to police brutality against Black men,</a:t>
                      </a:r>
                      <a:r>
                        <a:rPr lang="en-US" sz="2400" b="1" baseline="0" dirty="0" smtClean="0"/>
                        <a:t> due to the increasing number of cases being reported.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The</a:t>
                      </a:r>
                      <a:r>
                        <a:rPr lang="en-US" sz="2400" b="1" baseline="0" dirty="0" smtClean="0"/>
                        <a:t> political climate during World War II may have influenced Dr. Seuss’ writing.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1164156"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 smtClean="0"/>
                        <a:t>Having</a:t>
                      </a:r>
                      <a:r>
                        <a:rPr lang="en-US" sz="2400" b="1" baseline="0" dirty="0" smtClean="0"/>
                        <a:t> full breast and curves is often part of the feminine ideal in American culture. 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 smtClean="0"/>
                        <a:t>The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</a:t>
                      </a:r>
                      <a:r>
                        <a:rPr lang="en-US" sz="2400" b="1" dirty="0" err="1" smtClean="0"/>
                        <a:t>ypermasculine</a:t>
                      </a:r>
                      <a:r>
                        <a:rPr lang="en-US" sz="2400" b="1" baseline="0" dirty="0" smtClean="0"/>
                        <a:t> nature of Beowulf is </a:t>
                      </a:r>
                      <a:r>
                        <a:rPr lang="en-US" sz="2400" b="1" baseline="0" dirty="0" smtClean="0"/>
                        <a:t>emphasized </a:t>
                      </a:r>
                      <a:r>
                        <a:rPr lang="en-US" sz="2400" b="1" baseline="0" dirty="0" smtClean="0"/>
                        <a:t>throughout the text by the use of figurative language. </a:t>
                      </a:r>
                      <a:endParaRPr lang="en-US" sz="24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8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5389"/>
          </a:xfrm>
        </p:spPr>
        <p:txBody>
          <a:bodyPr/>
          <a:lstStyle/>
          <a:p>
            <a:pPr algn="ctr"/>
            <a:r>
              <a:rPr lang="en-US" b="1" u="sng" dirty="0" smtClean="0"/>
              <a:t>Reading for Implications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32" y="845389"/>
            <a:ext cx="11664143" cy="533677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1: Underline transitional phrases that show effect </a:t>
            </a:r>
          </a:p>
          <a:p>
            <a:r>
              <a:rPr lang="en-US" sz="2400" b="1" dirty="0" smtClean="0"/>
              <a:t>Step 2: Draw an arrow and underline the examples that relate to the effect </a:t>
            </a:r>
          </a:p>
          <a:p>
            <a:r>
              <a:rPr lang="en-US" sz="2400" b="1" dirty="0" smtClean="0"/>
              <a:t>Step 3: Note the type of influence</a:t>
            </a:r>
          </a:p>
          <a:p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98458"/>
              </p:ext>
            </p:extLst>
          </p:nvPr>
        </p:nvGraphicFramePr>
        <p:xfrm>
          <a:off x="129541" y="2510835"/>
          <a:ext cx="11741034" cy="432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69"/>
                <a:gridCol w="2209244"/>
                <a:gridCol w="2348207"/>
                <a:gridCol w="2348207"/>
                <a:gridCol w="2348207"/>
              </a:tblGrid>
              <a:tr h="20070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Social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Physical</a:t>
                      </a:r>
                      <a:r>
                        <a:rPr lang="en-US" sz="1800" b="1" baseline="0" dirty="0" smtClean="0"/>
                        <a:t> or Biological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Economic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Psychological</a:t>
                      </a:r>
                      <a:r>
                        <a:rPr lang="en-US" sz="1800" b="1" baseline="0" dirty="0" smtClean="0"/>
                        <a:t> and Emotional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Environmental </a:t>
                      </a:r>
                      <a:endParaRPr lang="en-US" sz="1800" b="1" dirty="0"/>
                    </a:p>
                  </a:txBody>
                  <a:tcPr/>
                </a:tc>
              </a:tr>
              <a:tr h="36898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The way we communicate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The way we treat others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Our Messages and Interactions</a:t>
                      </a:r>
                    </a:p>
                    <a:p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The way we treat others</a:t>
                      </a:r>
                      <a:r>
                        <a:rPr lang="en-US" sz="1800" b="1" baseline="0" dirty="0" smtClean="0"/>
                        <a:t> (physical interactions)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Changing personal aesthetics </a:t>
                      </a:r>
                    </a:p>
                    <a:p>
                      <a:endParaRPr lang="en-US" sz="1800" b="1" baseline="0" dirty="0" smtClean="0"/>
                    </a:p>
                    <a:p>
                      <a:endParaRPr lang="en-US" sz="1800" b="1" baseline="0" dirty="0" smtClean="0"/>
                    </a:p>
                    <a:p>
                      <a:endParaRPr lang="en-US" sz="1800" b="1" baseline="0" dirty="0" smtClean="0"/>
                    </a:p>
                    <a:p>
                      <a:endParaRPr lang="en-US" sz="1800" b="1" baseline="0" dirty="0" smtClean="0"/>
                    </a:p>
                    <a:p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Job Opportunities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Wage</a:t>
                      </a:r>
                      <a:r>
                        <a:rPr lang="en-US" sz="1800" b="1" baseline="0" dirty="0" smtClean="0"/>
                        <a:t>, Income 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Living Condition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Thought Process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Your World View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Your</a:t>
                      </a:r>
                      <a:r>
                        <a:rPr lang="en-US" sz="1800" b="1" baseline="0" dirty="0" smtClean="0"/>
                        <a:t> Perspective 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Your feelings and emotions </a:t>
                      </a:r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Physical Location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Climate,</a:t>
                      </a:r>
                      <a:r>
                        <a:rPr lang="en-US" sz="1800" b="1" baseline="0" dirty="0" smtClean="0"/>
                        <a:t> Weather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Pollution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Living Condition </a:t>
                      </a:r>
                      <a:endParaRPr lang="en-US" sz="18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1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720</Words>
  <Application>Microsoft Office PowerPoint</Application>
  <PresentationFormat>Widescreen</PresentationFormat>
  <Paragraphs>154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Georgia</vt:lpstr>
      <vt:lpstr>Office Theme</vt:lpstr>
      <vt:lpstr>How to Write and Speak Insightfully</vt:lpstr>
      <vt:lpstr>That was DEEEEEEEEP!!!! </vt:lpstr>
      <vt:lpstr>How we show our insight on a topic: Claim Sentences</vt:lpstr>
      <vt:lpstr>Organizing Our Ideas </vt:lpstr>
      <vt:lpstr>Reading or Listening for the Issue</vt:lpstr>
      <vt:lpstr>Writing about the Issue</vt:lpstr>
      <vt:lpstr>Reading for the Influences</vt:lpstr>
      <vt:lpstr>Writing about the Influence</vt:lpstr>
      <vt:lpstr>Reading for Implications </vt:lpstr>
      <vt:lpstr>Writing about the implications </vt:lpstr>
      <vt:lpstr>Video Analysis Practice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Alston, Melinda L.</dc:creator>
  <cp:lastModifiedBy>Alston, Melinda L.</cp:lastModifiedBy>
  <cp:revision>24</cp:revision>
  <dcterms:created xsi:type="dcterms:W3CDTF">2015-09-06T19:14:18Z</dcterms:created>
  <dcterms:modified xsi:type="dcterms:W3CDTF">2015-09-07T23:54:46Z</dcterms:modified>
</cp:coreProperties>
</file>